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2" r:id="rId6"/>
    <p:sldId id="273" r:id="rId7"/>
    <p:sldId id="266" r:id="rId8"/>
    <p:sldId id="267" r:id="rId9"/>
    <p:sldId id="268" r:id="rId10"/>
    <p:sldId id="274" r:id="rId11"/>
    <p:sldId id="270" r:id="rId12"/>
    <p:sldId id="275" r:id="rId13"/>
    <p:sldId id="265" r:id="rId14"/>
    <p:sldId id="271" r:id="rId15"/>
  </p:sldIdLst>
  <p:sldSz cx="12192000" cy="6858000"/>
  <p:notesSz cx="6858000" cy="9144000"/>
  <p:embeddedFontLst>
    <p:embeddedFont>
      <p:font typeface="Aharoni" panose="02010803020104030203" pitchFamily="2" charset="-79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Helvetica Neue" panose="020B0604020202020204" charset="0"/>
      <p:regular r:id="rId22"/>
      <p:bold r:id="rId23"/>
      <p:italic r:id="rId24"/>
      <p:boldItalic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jnWuXSqQRjQA11PRyHupLBBL6X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FA99B-012E-42E4-9351-3DCC9839A3BB}">
  <a:tblStyle styleId="{287FA99B-012E-42E4-9351-3DCC9839A3B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 varScale="1">
        <p:scale>
          <a:sx n="58" d="100"/>
          <a:sy n="58" d="100"/>
        </p:scale>
        <p:origin x="53" y="4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3729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95556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0554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17dde16f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017dde16f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20052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4f0a902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014f0a902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41937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2954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34732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151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6746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014f0a902f_0_8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2014f0a902f_0_8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g2014f0a902f_0_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014f0a902f_0_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2014f0a902f_0_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14f0a902f_0_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014f0a902f_0_7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g2014f0a902f_0_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014f0a902f_0_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014f0a902f_0_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14f0a902f_0_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014f0a902f_0_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014f0a902f_0_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014f0a902f_0_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014f0a902f_0_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014f0a902f_0_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014f0a902f_0_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014f0a902f_0_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014f0a902f_0_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014f0a902f_0_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14f0a902f_0_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014f0a902f_0_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2014f0a902f_0_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014f0a902f_0_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014f0a902f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014f0a902f_0_6"/>
          <p:cNvSpPr txBox="1">
            <a:spLocks noGrp="1"/>
          </p:cNvSpPr>
          <p:nvPr>
            <p:ph type="ctrTitle"/>
          </p:nvPr>
        </p:nvSpPr>
        <p:spPr>
          <a:xfrm>
            <a:off x="581890" y="4248726"/>
            <a:ext cx="91440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014f0a902f_0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2014f0a902f_0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014f0a902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52" name="Google Shape;52;g2014f0a902f_0_6" descr="Free Selective Focus Photography of Green Vegetables Stock Photo"/>
          <p:cNvPicPr preferRelativeResize="0"/>
          <p:nvPr/>
        </p:nvPicPr>
        <p:blipFill rotWithShape="1">
          <a:blip r:embed="rId2">
            <a:alphaModFix/>
          </a:blip>
          <a:srcRect t="25000" b="34043"/>
          <a:stretch/>
        </p:blipFill>
        <p:spPr>
          <a:xfrm>
            <a:off x="0" y="-1"/>
            <a:ext cx="12192000" cy="374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014f0a902f_0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014f0a902f_0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014f0a902f_0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cxnSp>
        <p:nvCxnSpPr>
          <p:cNvPr id="57" name="Google Shape;57;g2014f0a902f_0_12"/>
          <p:cNvCxnSpPr/>
          <p:nvPr/>
        </p:nvCxnSpPr>
        <p:spPr>
          <a:xfrm>
            <a:off x="619432" y="6330945"/>
            <a:ext cx="10752600" cy="0"/>
          </a:xfrm>
          <a:prstGeom prst="straightConnector1">
            <a:avLst/>
          </a:prstGeom>
          <a:noFill/>
          <a:ln w="381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g2014f0a902f_0_12"/>
          <p:cNvSpPr txBox="1">
            <a:spLocks noGrp="1"/>
          </p:cNvSpPr>
          <p:nvPr>
            <p:ph type="title"/>
          </p:nvPr>
        </p:nvSpPr>
        <p:spPr>
          <a:xfrm>
            <a:off x="619432" y="365126"/>
            <a:ext cx="107343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haroni"/>
              <a:buNone/>
              <a:defRPr sz="2800"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014f0a902f_0_12"/>
          <p:cNvSpPr txBox="1">
            <a:spLocks noGrp="1"/>
          </p:cNvSpPr>
          <p:nvPr>
            <p:ph type="body" idx="1"/>
          </p:nvPr>
        </p:nvSpPr>
        <p:spPr>
          <a:xfrm>
            <a:off x="619432" y="1162619"/>
            <a:ext cx="1073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2014f0a902f_0_19" descr="Free Selective Focus Photography of Green Vegetables Stock Photo"/>
          <p:cNvPicPr preferRelativeResize="0"/>
          <p:nvPr/>
        </p:nvPicPr>
        <p:blipFill rotWithShape="1">
          <a:blip r:embed="rId2">
            <a:alphaModFix/>
          </a:blip>
          <a:srcRect t="25000"/>
          <a:stretch/>
        </p:blipFill>
        <p:spPr>
          <a:xfrm>
            <a:off x="0" y="-1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014f0a902f_0_19"/>
          <p:cNvSpPr/>
          <p:nvPr/>
        </p:nvSpPr>
        <p:spPr>
          <a:xfrm>
            <a:off x="0" y="2466108"/>
            <a:ext cx="9744300" cy="31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2014f0a902f_0_19"/>
          <p:cNvSpPr txBox="1">
            <a:spLocks noGrp="1"/>
          </p:cNvSpPr>
          <p:nvPr>
            <p:ph type="ctrTitle"/>
          </p:nvPr>
        </p:nvSpPr>
        <p:spPr>
          <a:xfrm>
            <a:off x="300182" y="2706254"/>
            <a:ext cx="91440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014f0a902f_0_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014f0a902f_0_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2014f0a902f_0_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14f0a902f_0_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haroni"/>
              <a:buNone/>
              <a:defRPr sz="2800"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014f0a902f_0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2014f0a902f_0_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g2014f0a902f_0_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2014f0a902f_0_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014f0a902f_0_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14f0a902f_0_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014f0a902f_0_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g2014f0a902f_0_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g2014f0a902f_0_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014f0a902f_0_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2014f0a902f_0_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14f0a902f_0_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014f0a902f_0_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g2014f0a902f_0_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g2014f0a902f_0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014f0a902f_0_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014f0a902f_0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14f0a902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014f0a902f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2014f0a902f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2014f0a902f_0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2014f0a902f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-not/DSLS_Mini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3.jp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microsoft.com/office/2007/relationships/hdphoto" Target="../media/hdphoto1.wdp"/><Relationship Id="rId9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429850" y="4830543"/>
            <a:ext cx="9144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Calibri"/>
              <a:buNone/>
            </a:pPr>
            <a:r>
              <a:rPr lang="id-ID" sz="4000" b="1" dirty="0">
                <a:latin typeface="Open Sans"/>
                <a:ea typeface="Open Sans"/>
                <a:cs typeface="Open Sans"/>
                <a:sym typeface="Open Sans"/>
              </a:rPr>
              <a:t>Mini Project Data </a:t>
            </a:r>
            <a:r>
              <a:rPr lang="en-US" sz="4000" b="1" dirty="0">
                <a:latin typeface="Open Sans"/>
                <a:ea typeface="Open Sans"/>
                <a:cs typeface="Open Sans"/>
                <a:sym typeface="Open Sans"/>
              </a:rPr>
              <a:t>Science</a:t>
            </a:r>
            <a:r>
              <a:rPr lang="id-ID" sz="4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4000" b="1" dirty="0" err="1">
                <a:latin typeface="Open Sans"/>
                <a:ea typeface="Open Sans"/>
                <a:cs typeface="Open Sans"/>
                <a:sym typeface="Open Sans"/>
              </a:rPr>
              <a:t>Report</a:t>
            </a:r>
            <a:endParaRPr sz="4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429850" y="5720095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d-ID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Louis Mayco Dillon Wijaya</a:t>
            </a:r>
            <a:endParaRPr sz="2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d-ID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Github: </a:t>
            </a:r>
            <a:r>
              <a:rPr lang="id-ID" sz="18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https://github.com/louis-not/DSLS_MiniProject</a:t>
            </a:r>
            <a:r>
              <a:rPr lang="id-ID" sz="18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i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28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FB5A78B0-3B5C-2E53-D83D-996EFA62BE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592" b="14652"/>
          <a:stretch/>
        </p:blipFill>
        <p:spPr bwMode="auto">
          <a:xfrm>
            <a:off x="0" y="0"/>
            <a:ext cx="12192000" cy="471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1AE18B-E231-F681-24CF-6BD3EDAE7B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9151374" y="6340495"/>
            <a:ext cx="2743200" cy="3651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</a:t>
            </a:fld>
            <a:endParaRPr lang="id-ID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Hyperparameter Tuning</a:t>
            </a:r>
            <a:endParaRPr dirty="0"/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EAF20-BE66-85BC-F58D-224D348C94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10</a:t>
            </a:fld>
            <a:endParaRPr lang="id-ID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5D33FE-36E8-95FE-29BA-3DC414901E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388390"/>
              </p:ext>
            </p:extLst>
          </p:nvPr>
        </p:nvGraphicFramePr>
        <p:xfrm>
          <a:off x="839788" y="1690825"/>
          <a:ext cx="10512425" cy="259588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102485">
                  <a:extLst>
                    <a:ext uri="{9D8B030D-6E8A-4147-A177-3AD203B41FA5}">
                      <a16:colId xmlns:a16="http://schemas.microsoft.com/office/drawing/2014/main" val="1374268284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121139117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436687428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862383626"/>
                    </a:ext>
                  </a:extLst>
                </a:gridCol>
                <a:gridCol w="2102485">
                  <a:extLst>
                    <a:ext uri="{9D8B030D-6E8A-4147-A177-3AD203B41FA5}">
                      <a16:colId xmlns:a16="http://schemas.microsoft.com/office/drawing/2014/main" val="1833391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Streets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q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9400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Tol </a:t>
                      </a:r>
                      <a:r>
                        <a:rPr lang="en-US" dirty="0" err="1"/>
                        <a:t>Jagorawi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41.4%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68759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Tol </a:t>
                      </a:r>
                      <a:r>
                        <a:rPr lang="en-US" dirty="0" err="1"/>
                        <a:t>Cijago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17.7%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61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Tol Depok-</a:t>
                      </a:r>
                      <a:r>
                        <a:rPr lang="en-US" dirty="0" err="1"/>
                        <a:t>Antasari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20.7%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877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Kranggan</a:t>
                      </a:r>
                      <a:r>
                        <a:rPr lang="en-US" dirty="0"/>
                        <a:t> Raya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53.3%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87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/>
                        <a:t>Tol </a:t>
                      </a:r>
                      <a:r>
                        <a:rPr lang="en-ID" dirty="0" err="1"/>
                        <a:t>Cimanggis-Cibitung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30.3%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104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ID" dirty="0" err="1"/>
                        <a:t>Lenteng</a:t>
                      </a:r>
                      <a:r>
                        <a:rPr lang="en-ID" dirty="0"/>
                        <a:t> Agung Barat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27.9%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0600739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81FCC6B4-E96D-CB0E-9C63-43D07D1C8D3A}"/>
              </a:ext>
            </a:extLst>
          </p:cNvPr>
          <p:cNvSpPr/>
          <p:nvPr/>
        </p:nvSpPr>
        <p:spPr>
          <a:xfrm>
            <a:off x="838200" y="5073444"/>
            <a:ext cx="10514012" cy="1282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Metode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dilakukan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untuk hyperparameter tuning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grid search dengan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tuning parameter p, q, dan q pada model ARIMA.</a:t>
            </a:r>
            <a:endParaRPr lang="en-ID" sz="1200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55315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  <a:endParaRPr dirty="0"/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9FDF2-C991-C812-A153-63337286CD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11</a:t>
            </a:fld>
            <a:endParaRPr lang="id-ID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9BBC6780-3BAE-D76B-D3AD-97657AE4F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86" y="1419433"/>
            <a:ext cx="5321048" cy="23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AFA525F8-0BE8-5D1B-24CD-95E53D9B7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4020143"/>
            <a:ext cx="5199709" cy="2336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0B830A0A-A6F3-6611-065E-E08D56222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0836" y="1419433"/>
            <a:ext cx="5321048" cy="2390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C8A6E9FC-6FAE-C400-42C0-5B091CB1AA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174" y="4020142"/>
            <a:ext cx="5199710" cy="233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7882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9757447-383C-8A55-B452-DBE0B20C25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Berdasarkan</a:t>
            </a:r>
            <a:r>
              <a:rPr lang="en-US" sz="2400" dirty="0"/>
              <a:t> model yang sudah </a:t>
            </a:r>
            <a:r>
              <a:rPr lang="en-US" sz="2400" dirty="0" err="1"/>
              <a:t>dibentuk</a:t>
            </a:r>
            <a:r>
              <a:rPr lang="en-US" sz="2400" dirty="0"/>
              <a:t>, dapat </a:t>
            </a:r>
            <a:r>
              <a:rPr lang="en-US" sz="2400" dirty="0" err="1"/>
              <a:t>diketahui</a:t>
            </a:r>
            <a:r>
              <a:rPr lang="en-US" sz="2400" dirty="0"/>
              <a:t> </a:t>
            </a:r>
            <a:r>
              <a:rPr lang="en-US" sz="2400" dirty="0" err="1"/>
              <a:t>bahwa</a:t>
            </a:r>
            <a:r>
              <a:rPr lang="en-US" sz="2400" dirty="0"/>
              <a:t> </a:t>
            </a:r>
            <a:r>
              <a:rPr lang="en-US" sz="2400" dirty="0" err="1"/>
              <a:t>meskipun</a:t>
            </a:r>
            <a:r>
              <a:rPr lang="en-US" sz="2400" dirty="0"/>
              <a:t> </a:t>
            </a:r>
            <a:r>
              <a:rPr lang="en-US" sz="2400" dirty="0" err="1"/>
              <a:t>telah</a:t>
            </a:r>
            <a:r>
              <a:rPr lang="en-US" sz="2400" dirty="0"/>
              <a:t> melalui proses Hyperparameter tuning yang </a:t>
            </a:r>
            <a:r>
              <a:rPr lang="en-US" sz="2400" dirty="0" err="1"/>
              <a:t>dibedakan</a:t>
            </a:r>
            <a:r>
              <a:rPr lang="en-US" sz="2400" dirty="0"/>
              <a:t> ke masing-masing </a:t>
            </a:r>
            <a:r>
              <a:rPr lang="en-US" sz="2400" dirty="0" err="1"/>
              <a:t>jalan</a:t>
            </a:r>
            <a:r>
              <a:rPr lang="en-US" sz="2400" dirty="0"/>
              <a:t> yang </a:t>
            </a:r>
            <a:r>
              <a:rPr lang="en-US" sz="2400" dirty="0" err="1"/>
              <a:t>diberikan</a:t>
            </a:r>
            <a:r>
              <a:rPr lang="en-US" sz="2400" dirty="0"/>
              <a:t>. Jalan dengan volume </a:t>
            </a:r>
            <a:r>
              <a:rPr lang="en-US" sz="2400" dirty="0" err="1"/>
              <a:t>kendaraan</a:t>
            </a:r>
            <a:r>
              <a:rPr lang="en-US" sz="2400" dirty="0"/>
              <a:t> </a:t>
            </a:r>
            <a:r>
              <a:rPr lang="en-US" sz="2400" dirty="0" err="1"/>
              <a:t>tinggi</a:t>
            </a:r>
            <a:r>
              <a:rPr lang="en-US" sz="2400" dirty="0"/>
              <a:t> seperti Tol </a:t>
            </a:r>
            <a:r>
              <a:rPr lang="en-US" sz="2400" dirty="0" err="1"/>
              <a:t>Jagorawi</a:t>
            </a:r>
            <a:r>
              <a:rPr lang="en-US" sz="2400" dirty="0"/>
              <a:t> </a:t>
            </a:r>
            <a:r>
              <a:rPr lang="en-US" sz="2400" dirty="0" err="1"/>
              <a:t>memiliki</a:t>
            </a:r>
            <a:r>
              <a:rPr lang="en-US" sz="2400" dirty="0"/>
              <a:t> </a:t>
            </a:r>
            <a:r>
              <a:rPr lang="en-US" sz="2400" dirty="0" err="1"/>
              <a:t>nilai</a:t>
            </a:r>
            <a:r>
              <a:rPr lang="en-US" sz="2400" dirty="0"/>
              <a:t> MAPE yang relative lebih </a:t>
            </a:r>
            <a:r>
              <a:rPr lang="en-US" sz="2400" dirty="0" err="1"/>
              <a:t>tinggi</a:t>
            </a:r>
            <a:endParaRPr lang="en-ID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39FDF2-C991-C812-A153-63337286CD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12</a:t>
            </a:fld>
            <a:endParaRPr lang="id-ID"/>
          </a:p>
        </p:txBody>
      </p:sp>
      <p:sp>
        <p:nvSpPr>
          <p:cNvPr id="6" name="Google Shape;138;g2014f0a902f_0_149">
            <a:extLst>
              <a:ext uri="{FF2B5EF4-FFF2-40B4-BE49-F238E27FC236}">
                <a16:creationId xmlns:a16="http://schemas.microsoft.com/office/drawing/2014/main" id="{4A01572E-E8C5-D5CC-3DC3-84CE4CC03B0C}"/>
              </a:ext>
            </a:extLst>
          </p:cNvPr>
          <p:cNvSpPr txBox="1">
            <a:spLocks/>
          </p:cNvSpPr>
          <p:nvPr/>
        </p:nvSpPr>
        <p:spPr>
          <a:xfrm>
            <a:off x="838200" y="376461"/>
            <a:ext cx="10515600" cy="1312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Evaluation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2884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8D88E777-0825-8636-26DA-F13497DD2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6" name="Google Shape;196;g2017dde16ff_0_67"/>
          <p:cNvSpPr txBox="1">
            <a:spLocks noGrp="1"/>
          </p:cNvSpPr>
          <p:nvPr>
            <p:ph type="title"/>
          </p:nvPr>
        </p:nvSpPr>
        <p:spPr>
          <a:xfrm>
            <a:off x="831850" y="1862138"/>
            <a:ext cx="10515600" cy="2852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F4CCCC">
                <a:alpha val="7098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d-ID" b="1">
                <a:solidFill>
                  <a:schemeClr val="lt1"/>
                </a:solidFill>
              </a:rPr>
              <a:t>Lampiran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7" name="Google Shape;197;g2017dde16ff_0_67"/>
          <p:cNvSpPr txBox="1">
            <a:spLocks noGrp="1"/>
          </p:cNvSpPr>
          <p:nvPr>
            <p:ph type="body" idx="1"/>
          </p:nvPr>
        </p:nvSpPr>
        <p:spPr>
          <a:xfrm>
            <a:off x="831850" y="4741863"/>
            <a:ext cx="10515600" cy="1500300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en-US" b="1" dirty="0">
                <a:solidFill>
                  <a:srgbClr val="CFE2F3"/>
                </a:solidFill>
              </a:rPr>
              <a:t>&lt;Template&gt;</a:t>
            </a:r>
            <a:endParaRPr b="1" dirty="0">
              <a:solidFill>
                <a:srgbClr val="CFE2F3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5A74D58-2FF5-7ED8-8524-F2C230B079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13</a:t>
            </a:fld>
            <a:endParaRPr lang="id-ID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14f0a902f_0_149"/>
          <p:cNvSpPr txBox="1">
            <a:spLocks noGrp="1"/>
          </p:cNvSpPr>
          <p:nvPr>
            <p:ph type="body" idx="1"/>
          </p:nvPr>
        </p:nvSpPr>
        <p:spPr>
          <a:xfrm>
            <a:off x="838200" y="1690819"/>
            <a:ext cx="10515600" cy="448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1800" b="1" i="1" dirty="0" err="1">
                <a:solidFill>
                  <a:srgbClr val="3F3F3F"/>
                </a:solidFill>
              </a:rPr>
              <a:t>Objective</a:t>
            </a:r>
            <a:r>
              <a:rPr lang="id-ID" sz="1800" b="1" i="1" dirty="0">
                <a:solidFill>
                  <a:srgbClr val="3F3F3F"/>
                </a:solidFill>
              </a:rPr>
              <a:t>:</a:t>
            </a:r>
            <a:endParaRPr sz="1800" i="1" dirty="0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&lt;title&gt;</a:t>
            </a:r>
            <a:endParaRPr dirty="0"/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D17980-7F43-6682-57CB-6440B07EB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14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929746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036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Contents</a:t>
            </a:r>
            <a:endParaRPr sz="2800"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838200" y="1615175"/>
            <a:ext cx="50364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Business Understanding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Understanding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Cleansing &amp; Pre-processing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Modeling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en-US" sz="1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Recommendation</a:t>
            </a: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734168AF-B3C6-1E2C-0852-A0DDF09840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3" r="50000"/>
          <a:stretch/>
        </p:blipFill>
        <p:spPr bwMode="auto">
          <a:xfrm>
            <a:off x="6449960" y="0"/>
            <a:ext cx="574203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15DD0A-C8D6-556E-7C77-5B5CDFBBFD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2</a:t>
            </a:fld>
            <a:endParaRPr lang="id-ID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14f0a902f_0_155"/>
          <p:cNvSpPr txBox="1">
            <a:spLocks noGrp="1"/>
          </p:cNvSpPr>
          <p:nvPr>
            <p:ph type="body" idx="1"/>
          </p:nvPr>
        </p:nvSpPr>
        <p:spPr>
          <a:xfrm>
            <a:off x="838200" y="1568898"/>
            <a:ext cx="10515600" cy="37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2000" b="1" dirty="0" err="1">
                <a:solidFill>
                  <a:srgbClr val="3F3F3F"/>
                </a:solidFill>
              </a:rPr>
              <a:t>Kemacetan</a:t>
            </a:r>
            <a:r>
              <a:rPr lang="en-US" sz="2000" b="1" dirty="0">
                <a:solidFill>
                  <a:srgbClr val="3F3F3F"/>
                </a:solidFill>
              </a:rPr>
              <a:t> </a:t>
            </a:r>
            <a:r>
              <a:rPr lang="en-US" sz="2000" dirty="0">
                <a:solidFill>
                  <a:srgbClr val="3F3F3F"/>
                </a:solidFill>
              </a:rPr>
              <a:t>pada </a:t>
            </a:r>
            <a:r>
              <a:rPr lang="en-US" sz="2000" dirty="0" err="1">
                <a:solidFill>
                  <a:srgbClr val="3F3F3F"/>
                </a:solidFill>
              </a:rPr>
              <a:t>ruas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jalan</a:t>
            </a:r>
            <a:r>
              <a:rPr lang="en-US" sz="2000" dirty="0">
                <a:solidFill>
                  <a:srgbClr val="3F3F3F"/>
                </a:solidFill>
              </a:rPr>
              <a:t> di Kota Depok bukan </a:t>
            </a:r>
            <a:r>
              <a:rPr lang="en-US" sz="2000" dirty="0" err="1">
                <a:solidFill>
                  <a:srgbClr val="3F3F3F"/>
                </a:solidFill>
              </a:rPr>
              <a:t>menjadi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hal</a:t>
            </a:r>
            <a:r>
              <a:rPr lang="en-US" sz="2000" dirty="0">
                <a:solidFill>
                  <a:srgbClr val="3F3F3F"/>
                </a:solidFill>
              </a:rPr>
              <a:t> yang </a:t>
            </a:r>
            <a:r>
              <a:rPr lang="en-US" sz="2000" dirty="0" err="1">
                <a:solidFill>
                  <a:srgbClr val="3F3F3F"/>
                </a:solidFill>
              </a:rPr>
              <a:t>jarang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ditemui</a:t>
            </a:r>
            <a:r>
              <a:rPr lang="en-US" sz="2000" dirty="0">
                <a:solidFill>
                  <a:srgbClr val="3F3F3F"/>
                </a:solidFill>
              </a:rPr>
              <a:t>. </a:t>
            </a:r>
            <a:r>
              <a:rPr lang="en-US" sz="2000" dirty="0" err="1">
                <a:solidFill>
                  <a:srgbClr val="3F3F3F"/>
                </a:solidFill>
              </a:rPr>
              <a:t>Letak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geografis</a:t>
            </a:r>
            <a:r>
              <a:rPr lang="en-US" sz="2000" dirty="0">
                <a:solidFill>
                  <a:srgbClr val="3F3F3F"/>
                </a:solidFill>
              </a:rPr>
              <a:t> Kota Depok yang </a:t>
            </a:r>
            <a:r>
              <a:rPr lang="en-US" sz="2000" dirty="0" err="1">
                <a:solidFill>
                  <a:srgbClr val="3F3F3F"/>
                </a:solidFill>
              </a:rPr>
              <a:t>berada</a:t>
            </a:r>
            <a:r>
              <a:rPr lang="en-US" sz="2000" dirty="0">
                <a:solidFill>
                  <a:srgbClr val="3F3F3F"/>
                </a:solidFill>
              </a:rPr>
              <a:t> di wilayah sekitar Jakarta Kota Metropolitan </a:t>
            </a:r>
            <a:r>
              <a:rPr lang="en-US" sz="2000" dirty="0" err="1">
                <a:solidFill>
                  <a:srgbClr val="3F3F3F"/>
                </a:solidFill>
              </a:rPr>
              <a:t>menyebabkan</a:t>
            </a:r>
            <a:r>
              <a:rPr lang="en-US" sz="2000" dirty="0">
                <a:solidFill>
                  <a:srgbClr val="3F3F3F"/>
                </a:solidFill>
              </a:rPr>
              <a:t> Kota Depok </a:t>
            </a:r>
            <a:r>
              <a:rPr lang="en-US" sz="2000" dirty="0" err="1">
                <a:solidFill>
                  <a:srgbClr val="3F3F3F"/>
                </a:solidFill>
              </a:rPr>
              <a:t>mendapatkan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dampak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dari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tingginya</a:t>
            </a:r>
            <a:r>
              <a:rPr lang="en-US" sz="2000" dirty="0">
                <a:solidFill>
                  <a:srgbClr val="3F3F3F"/>
                </a:solidFill>
              </a:rPr>
              <a:t> volume </a:t>
            </a:r>
            <a:r>
              <a:rPr lang="en-US" sz="2000" dirty="0" err="1">
                <a:solidFill>
                  <a:srgbClr val="3F3F3F"/>
                </a:solidFill>
              </a:rPr>
              <a:t>kendaraan</a:t>
            </a:r>
            <a:r>
              <a:rPr lang="en-US" sz="2000" dirty="0">
                <a:solidFill>
                  <a:srgbClr val="3F3F3F"/>
                </a:solidFill>
              </a:rPr>
              <a:t> yang </a:t>
            </a:r>
            <a:r>
              <a:rPr lang="en-US" sz="2000" dirty="0" err="1">
                <a:solidFill>
                  <a:srgbClr val="3F3F3F"/>
                </a:solidFill>
              </a:rPr>
              <a:t>berada</a:t>
            </a:r>
            <a:r>
              <a:rPr lang="en-US" sz="2000" dirty="0">
                <a:solidFill>
                  <a:srgbClr val="3F3F3F"/>
                </a:solidFill>
              </a:rPr>
              <a:t> di Jakarta. </a:t>
            </a:r>
            <a:r>
              <a:rPr lang="en-US" sz="2000" dirty="0" err="1">
                <a:solidFill>
                  <a:srgbClr val="3F3F3F"/>
                </a:solidFill>
              </a:rPr>
              <a:t>Suatu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ruas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jalan</a:t>
            </a:r>
            <a:r>
              <a:rPr lang="en-US" sz="2000" dirty="0">
                <a:solidFill>
                  <a:srgbClr val="3F3F3F"/>
                </a:solidFill>
              </a:rPr>
              <a:t> yang </a:t>
            </a:r>
            <a:r>
              <a:rPr lang="en-US" sz="2000" dirty="0" err="1">
                <a:solidFill>
                  <a:srgbClr val="3F3F3F"/>
                </a:solidFill>
              </a:rPr>
              <a:t>mengalami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kemacetan</a:t>
            </a:r>
            <a:r>
              <a:rPr lang="en-US" sz="2000" dirty="0">
                <a:solidFill>
                  <a:srgbClr val="3F3F3F"/>
                </a:solidFill>
              </a:rPr>
              <a:t> terlalu sering </a:t>
            </a:r>
            <a:r>
              <a:rPr lang="en-US" sz="2000" dirty="0" err="1">
                <a:solidFill>
                  <a:srgbClr val="3F3F3F"/>
                </a:solidFill>
              </a:rPr>
              <a:t>tentu</a:t>
            </a:r>
            <a:r>
              <a:rPr lang="en-US" sz="2000" dirty="0">
                <a:solidFill>
                  <a:srgbClr val="3F3F3F"/>
                </a:solidFill>
              </a:rPr>
              <a:t> perlu </a:t>
            </a:r>
            <a:r>
              <a:rPr lang="en-US" sz="2000" dirty="0" err="1">
                <a:solidFill>
                  <a:srgbClr val="3F3F3F"/>
                </a:solidFill>
              </a:rPr>
              <a:t>menjadi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fokus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pertama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pemerintah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setempat</a:t>
            </a:r>
            <a:r>
              <a:rPr lang="en-US" sz="2000" dirty="0">
                <a:solidFill>
                  <a:srgbClr val="3F3F3F"/>
                </a:solidFill>
              </a:rPr>
              <a:t> untuk </a:t>
            </a:r>
            <a:r>
              <a:rPr lang="en-US" sz="2000" dirty="0" err="1">
                <a:solidFill>
                  <a:srgbClr val="3F3F3F"/>
                </a:solidFill>
              </a:rPr>
              <a:t>melakukan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b="1" i="1" dirty="0">
                <a:solidFill>
                  <a:srgbClr val="3F3F3F"/>
                </a:solidFill>
              </a:rPr>
              <a:t>Traffic Control </a:t>
            </a:r>
            <a:r>
              <a:rPr lang="en-US" sz="2000" dirty="0">
                <a:solidFill>
                  <a:srgbClr val="3F3F3F"/>
                </a:solidFill>
              </a:rPr>
              <a:t>untuk </a:t>
            </a:r>
            <a:r>
              <a:rPr lang="en-US" sz="2000" dirty="0" err="1">
                <a:solidFill>
                  <a:srgbClr val="3F3F3F"/>
                </a:solidFill>
              </a:rPr>
              <a:t>menghindari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adanya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kecelakaan</a:t>
            </a:r>
            <a:r>
              <a:rPr lang="en-US" sz="2000" dirty="0">
                <a:solidFill>
                  <a:srgbClr val="3F3F3F"/>
                </a:solidFill>
              </a:rPr>
              <a:t> yang </a:t>
            </a:r>
            <a:r>
              <a:rPr lang="en-US" sz="2000" dirty="0" err="1">
                <a:solidFill>
                  <a:srgbClr val="3F3F3F"/>
                </a:solidFill>
              </a:rPr>
              <a:t>berpotensi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menimbulkan</a:t>
            </a:r>
            <a:r>
              <a:rPr lang="en-US" sz="2000" dirty="0">
                <a:solidFill>
                  <a:srgbClr val="3F3F3F"/>
                </a:solidFill>
              </a:rPr>
              <a:t> </a:t>
            </a:r>
            <a:r>
              <a:rPr lang="en-US" sz="2000" dirty="0" err="1">
                <a:solidFill>
                  <a:srgbClr val="3F3F3F"/>
                </a:solidFill>
              </a:rPr>
              <a:t>kemacetan</a:t>
            </a:r>
            <a:r>
              <a:rPr lang="en-US" sz="2000" dirty="0">
                <a:solidFill>
                  <a:srgbClr val="3F3F3F"/>
                </a:solidFill>
              </a:rPr>
              <a:t> semakin </a:t>
            </a:r>
            <a:r>
              <a:rPr lang="en-US" sz="2000" dirty="0" err="1">
                <a:solidFill>
                  <a:srgbClr val="3F3F3F"/>
                </a:solidFill>
              </a:rPr>
              <a:t>parah</a:t>
            </a:r>
            <a:r>
              <a:rPr lang="en-US" sz="2000" dirty="0">
                <a:solidFill>
                  <a:srgbClr val="3F3F3F"/>
                </a:solidFill>
              </a:rPr>
              <a:t>. </a:t>
            </a:r>
            <a:endParaRPr b="1" dirty="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 dirty="0">
              <a:solidFill>
                <a:srgbClr val="3F3F3F"/>
              </a:solidFill>
            </a:endParaRPr>
          </a:p>
        </p:txBody>
      </p:sp>
      <p:sp>
        <p:nvSpPr>
          <p:cNvPr id="119" name="Google Shape;119;g2014f0a902f_0_1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Business Understanding</a:t>
            </a:r>
          </a:p>
        </p:txBody>
      </p:sp>
      <p:pic>
        <p:nvPicPr>
          <p:cNvPr id="120" name="Google Shape;120;g2014f0a902f_0_155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2014f0a902f_0_155"/>
          <p:cNvSpPr txBox="1"/>
          <p:nvPr/>
        </p:nvSpPr>
        <p:spPr>
          <a:xfrm>
            <a:off x="836612" y="3820171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-ID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Alir Pembahasan </a:t>
            </a:r>
            <a:r>
              <a:rPr lang="id-ID" sz="2000" b="1" i="0" u="none" strike="noStrike" cap="none" dirty="0" err="1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Case</a:t>
            </a:r>
            <a:r>
              <a:rPr lang="id-ID" sz="2000" b="1" i="0" u="none" strike="noStrike" cap="none" dirty="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Study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9A445DFB-5E9A-6560-86CE-2E399D4C7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98CB163-B0AF-110C-4C11-A7A024F1C506}"/>
              </a:ext>
            </a:extLst>
          </p:cNvPr>
          <p:cNvGrpSpPr/>
          <p:nvPr/>
        </p:nvGrpSpPr>
        <p:grpSpPr>
          <a:xfrm>
            <a:off x="1250555" y="4446701"/>
            <a:ext cx="10103245" cy="1519621"/>
            <a:chOff x="1415844" y="4817771"/>
            <a:chExt cx="10103245" cy="1519621"/>
          </a:xfrm>
        </p:grpSpPr>
        <p:pic>
          <p:nvPicPr>
            <p:cNvPr id="6" name="Graphic 5" descr="Research with solid fill">
              <a:extLst>
                <a:ext uri="{FF2B5EF4-FFF2-40B4-BE49-F238E27FC236}">
                  <a16:creationId xmlns:a16="http://schemas.microsoft.com/office/drawing/2014/main" id="{C0570843-AEEE-FD67-F9E7-08E4F569D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82278" y="4831902"/>
              <a:ext cx="914400" cy="914400"/>
            </a:xfrm>
            <a:prstGeom prst="rect">
              <a:avLst/>
            </a:prstGeom>
          </p:spPr>
        </p:pic>
        <p:pic>
          <p:nvPicPr>
            <p:cNvPr id="8" name="Graphic 7" descr="Bar chart with solid fill">
              <a:extLst>
                <a:ext uri="{FF2B5EF4-FFF2-40B4-BE49-F238E27FC236}">
                  <a16:creationId xmlns:a16="http://schemas.microsoft.com/office/drawing/2014/main" id="{457BDACA-16AD-962C-37B7-63F521F1A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684471" y="4831902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Clipboard with solid fill">
              <a:extLst>
                <a:ext uri="{FF2B5EF4-FFF2-40B4-BE49-F238E27FC236}">
                  <a16:creationId xmlns:a16="http://schemas.microsoft.com/office/drawing/2014/main" id="{77FAEF4E-AEE2-740B-29D8-ABF08FDCB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336063" y="4817771"/>
              <a:ext cx="914400" cy="914400"/>
            </a:xfrm>
            <a:prstGeom prst="rect">
              <a:avLst/>
            </a:prstGeom>
          </p:spPr>
        </p:pic>
        <p:pic>
          <p:nvPicPr>
            <p:cNvPr id="12" name="Graphic 11" descr="Clock with solid fill">
              <a:extLst>
                <a:ext uri="{FF2B5EF4-FFF2-40B4-BE49-F238E27FC236}">
                  <a16:creationId xmlns:a16="http://schemas.microsoft.com/office/drawing/2014/main" id="{7AE8E747-8445-2DE5-E4D6-09D2CAA9CC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138256" y="4836268"/>
              <a:ext cx="914400" cy="9144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EF4802E-5882-1883-EA32-34E2DCAD96EA}"/>
                </a:ext>
              </a:extLst>
            </p:cNvPr>
            <p:cNvSpPr txBox="1"/>
            <p:nvPr/>
          </p:nvSpPr>
          <p:spPr>
            <a:xfrm>
              <a:off x="1415844" y="5814172"/>
              <a:ext cx="18472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Exploratory Data Analysis</a:t>
              </a:r>
              <a:endParaRPr lang="id-ID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30;g2014f0a902f_0_155">
              <a:extLst>
                <a:ext uri="{FF2B5EF4-FFF2-40B4-BE49-F238E27FC236}">
                  <a16:creationId xmlns:a16="http://schemas.microsoft.com/office/drawing/2014/main" id="{8BAC658E-1797-75AE-CA08-25642BA361BE}"/>
                </a:ext>
              </a:extLst>
            </p:cNvPr>
            <p:cNvSpPr/>
            <p:nvPr/>
          </p:nvSpPr>
          <p:spPr>
            <a:xfrm>
              <a:off x="3462602" y="5043557"/>
              <a:ext cx="462958" cy="6458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F541820-4038-19F7-32CC-FE857DB2B4E2}"/>
                </a:ext>
              </a:extLst>
            </p:cNvPr>
            <p:cNvSpPr txBox="1"/>
            <p:nvPr/>
          </p:nvSpPr>
          <p:spPr>
            <a:xfrm>
              <a:off x="4218038" y="5814172"/>
              <a:ext cx="1847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buSzPts val="1400"/>
              </a:pPr>
              <a:r>
                <a:rPr lang="en-US" b="1" dirty="0">
                  <a:solidFill>
                    <a:srgbClr val="3F3F3F"/>
                  </a:solidFill>
                </a:rPr>
                <a:t>Modeling &amp; Tuning</a:t>
              </a:r>
              <a:endParaRPr lang="id-ID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30;g2014f0a902f_0_155">
              <a:extLst>
                <a:ext uri="{FF2B5EF4-FFF2-40B4-BE49-F238E27FC236}">
                  <a16:creationId xmlns:a16="http://schemas.microsoft.com/office/drawing/2014/main" id="{CFE0880F-82FE-100F-D9CB-A1B289A25884}"/>
                </a:ext>
              </a:extLst>
            </p:cNvPr>
            <p:cNvSpPr/>
            <p:nvPr/>
          </p:nvSpPr>
          <p:spPr>
            <a:xfrm>
              <a:off x="6340066" y="5043557"/>
              <a:ext cx="462958" cy="6458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6CE348B-F595-C6AE-A1E6-2ABC2B32C1F0}"/>
                </a:ext>
              </a:extLst>
            </p:cNvPr>
            <p:cNvSpPr txBox="1"/>
            <p:nvPr/>
          </p:nvSpPr>
          <p:spPr>
            <a:xfrm>
              <a:off x="6869629" y="5814172"/>
              <a:ext cx="184726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Evaluation</a:t>
              </a:r>
              <a:endParaRPr lang="id-ID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30;g2014f0a902f_0_155">
              <a:extLst>
                <a:ext uri="{FF2B5EF4-FFF2-40B4-BE49-F238E27FC236}">
                  <a16:creationId xmlns:a16="http://schemas.microsoft.com/office/drawing/2014/main" id="{17DCE6C3-3517-AC84-2129-F0ADC5B2771A}"/>
                </a:ext>
              </a:extLst>
            </p:cNvPr>
            <p:cNvSpPr/>
            <p:nvPr/>
          </p:nvSpPr>
          <p:spPr>
            <a:xfrm>
              <a:off x="9063062" y="5043557"/>
              <a:ext cx="462958" cy="6458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5A5DDEC-8616-77DF-E96F-EC0BCE760C1D}"/>
                </a:ext>
              </a:extLst>
            </p:cNvPr>
            <p:cNvSpPr txBox="1"/>
            <p:nvPr/>
          </p:nvSpPr>
          <p:spPr>
            <a:xfrm>
              <a:off x="9671822" y="5814171"/>
              <a:ext cx="184726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0" u="none" strike="noStrike" cap="none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Time Recommendation</a:t>
              </a:r>
              <a:endParaRPr lang="id-ID"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27E307C8-430B-AA44-BD8E-FA3D7F3C67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3</a:t>
            </a:fld>
            <a:endParaRPr lang="id-ID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Availability</a:t>
            </a: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5EC31-A9A3-5C98-358C-9CEF5B886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4</a:t>
            </a:fld>
            <a:endParaRPr lang="id-ID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9A5E2C-4119-2A18-30A1-408175FF5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251" y="1823310"/>
            <a:ext cx="4236833" cy="2912190"/>
          </a:xfrm>
          <a:prstGeom prst="rect">
            <a:avLst/>
          </a:prstGeom>
        </p:spPr>
      </p:pic>
      <p:sp>
        <p:nvSpPr>
          <p:cNvPr id="7" name="Google Shape;137;g2014f0a902f_0_149">
            <a:extLst>
              <a:ext uri="{FF2B5EF4-FFF2-40B4-BE49-F238E27FC236}">
                <a16:creationId xmlns:a16="http://schemas.microsoft.com/office/drawing/2014/main" id="{C90A177F-EF65-9F75-62E9-76ECE2FD5946}"/>
              </a:ext>
            </a:extLst>
          </p:cNvPr>
          <p:cNvSpPr txBox="1">
            <a:spLocks/>
          </p:cNvSpPr>
          <p:nvPr/>
        </p:nvSpPr>
        <p:spPr>
          <a:xfrm>
            <a:off x="6529276" y="1425927"/>
            <a:ext cx="4822936" cy="613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just">
              <a:lnSpc>
                <a:spcPct val="100000"/>
              </a:lnSpc>
              <a:buFont typeface="Arial"/>
              <a:buNone/>
            </a:pPr>
            <a:r>
              <a:rPr lang="en-US" sz="1200" i="1" dirty="0">
                <a:latin typeface="Open Sans"/>
                <a:ea typeface="Open Sans"/>
                <a:cs typeface="Open Sans"/>
                <a:sym typeface="Open Sans"/>
              </a:rPr>
              <a:t>File: </a:t>
            </a:r>
            <a:r>
              <a:rPr lang="en-US" sz="1200" i="1" dirty="0" err="1">
                <a:latin typeface="Open Sans"/>
                <a:ea typeface="Open Sans"/>
                <a:cs typeface="Open Sans"/>
                <a:sym typeface="Open Sans"/>
              </a:rPr>
              <a:t>Aggregate_alerts_Kota</a:t>
            </a:r>
            <a:r>
              <a:rPr lang="en-US" sz="1200" i="1" dirty="0">
                <a:latin typeface="Open Sans"/>
                <a:ea typeface="Open Sans"/>
                <a:cs typeface="Open Sans"/>
                <a:sym typeface="Open Sans"/>
              </a:rPr>
              <a:t> Depok.csv</a:t>
            </a:r>
          </a:p>
          <a:p>
            <a:pPr marL="0" indent="0" algn="just">
              <a:lnSpc>
                <a:spcPct val="100000"/>
              </a:lnSpc>
              <a:buFont typeface="Arial"/>
              <a:buNone/>
            </a:pPr>
            <a:endParaRPr lang="en-US" sz="12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B61FB5-031B-8C47-A011-AEF1D04C57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7096" y="1901969"/>
            <a:ext cx="4236833" cy="200964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47A2C44-77AB-8E36-42F1-CB25BAD2B108}"/>
              </a:ext>
            </a:extLst>
          </p:cNvPr>
          <p:cNvSpPr/>
          <p:nvPr/>
        </p:nvSpPr>
        <p:spPr>
          <a:xfrm>
            <a:off x="838200" y="5073444"/>
            <a:ext cx="10514012" cy="1170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dataset yang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dalam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melakukan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Analisa untuk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pertama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kemacetan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kiri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 dan data </a:t>
            </a:r>
            <a:r>
              <a:rPr lang="en-US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alerts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kanan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 yang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diberikan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memiliki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interval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waktu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2022-07-06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hingga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2022-09-06</a:t>
            </a:r>
          </a:p>
        </p:txBody>
      </p:sp>
      <p:sp>
        <p:nvSpPr>
          <p:cNvPr id="137" name="Google Shape;137;g2014f0a902f_0_149"/>
          <p:cNvSpPr txBox="1">
            <a:spLocks noGrp="1"/>
          </p:cNvSpPr>
          <p:nvPr>
            <p:ph type="body" idx="1"/>
          </p:nvPr>
        </p:nvSpPr>
        <p:spPr>
          <a:xfrm>
            <a:off x="838200" y="1425927"/>
            <a:ext cx="4822936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n-US" sz="1200" i="1" dirty="0">
                <a:latin typeface="Open Sans"/>
                <a:ea typeface="Open Sans"/>
                <a:cs typeface="Open Sans"/>
                <a:sym typeface="Open Sans"/>
              </a:rPr>
              <a:t>File: </a:t>
            </a:r>
            <a:r>
              <a:rPr lang="en-US" sz="1200" i="1" dirty="0" err="1">
                <a:latin typeface="Open Sans"/>
                <a:ea typeface="Open Sans"/>
                <a:cs typeface="Open Sans"/>
                <a:sym typeface="Open Sans"/>
              </a:rPr>
              <a:t>Aggregate_median_jams_Kota</a:t>
            </a:r>
            <a:r>
              <a:rPr lang="en-US" sz="1200" i="1" dirty="0">
                <a:latin typeface="Open Sans"/>
                <a:ea typeface="Open Sans"/>
                <a:cs typeface="Open Sans"/>
                <a:sym typeface="Open Sans"/>
              </a:rPr>
              <a:t> Depok.csv</a:t>
            </a: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 i="1" dirty="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99759C5-75EF-9902-59A1-8C6C99307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762" y="1557635"/>
            <a:ext cx="5114875" cy="3055640"/>
          </a:xfrm>
          <a:prstGeom prst="rect">
            <a:avLst/>
          </a:prstGeom>
        </p:spPr>
      </p:pic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Jalan Pusat </a:t>
            </a:r>
            <a:r>
              <a:rPr lang="en-US" sz="2800" b="1" dirty="0" err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Kemacetan</a:t>
            </a:r>
            <a:endParaRPr lang="en-US" sz="2800" b="1" dirty="0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5EC31-A9A3-5C98-358C-9CEF5B886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5</a:t>
            </a:fld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A2C44-77AB-8E36-42F1-CB25BAD2B108}"/>
              </a:ext>
            </a:extLst>
          </p:cNvPr>
          <p:cNvSpPr/>
          <p:nvPr/>
        </p:nvSpPr>
        <p:spPr>
          <a:xfrm>
            <a:off x="838200" y="5073444"/>
            <a:ext cx="10514012" cy="1170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Jalan dengan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kemacetan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terpanjang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Tol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Jagorawi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4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dari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5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dengan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kemacetan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terpanjang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pada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tol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yakni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Tol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Jagorawi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tol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cijago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tol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Depok-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Antasari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dan Tol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Cimanggis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Cibitung</a:t>
            </a:r>
            <a:endParaRPr lang="en-US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431425-F044-91AD-C70D-11F73BD2F403}"/>
              </a:ext>
            </a:extLst>
          </p:cNvPr>
          <p:cNvSpPr/>
          <p:nvPr/>
        </p:nvSpPr>
        <p:spPr>
          <a:xfrm>
            <a:off x="6186188" y="2056433"/>
            <a:ext cx="5166024" cy="132569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pic>
        <p:nvPicPr>
          <p:cNvPr id="1026" name="Picture 2" descr="peta kota depok - Depokrayanews.com">
            <a:extLst>
              <a:ext uri="{FF2B5EF4-FFF2-40B4-BE49-F238E27FC236}">
                <a16:creationId xmlns:a16="http://schemas.microsoft.com/office/drawing/2014/main" id="{F8FAED66-9EE9-AF5C-61D5-70C7E3CB7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78" y="1913213"/>
            <a:ext cx="5197112" cy="2700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2017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US" sz="2800" b="1" i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Alerts </a:t>
            </a: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di Jalan Kota Depok</a:t>
            </a: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15EC31-A9A3-5C98-358C-9CEF5B8868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6</a:t>
            </a:fld>
            <a:endParaRPr lang="id-ID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7A2C44-77AB-8E36-42F1-CB25BAD2B108}"/>
              </a:ext>
            </a:extLst>
          </p:cNvPr>
          <p:cNvSpPr/>
          <p:nvPr/>
        </p:nvSpPr>
        <p:spPr>
          <a:xfrm>
            <a:off x="838200" y="5073444"/>
            <a:ext cx="10514012" cy="117003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Tingkat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Bahaya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di Kota Depok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terbanyak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disebabkan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kemacetan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kemudian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disusul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oleh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bahaya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cuaca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dan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penutupan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jalan</a:t>
            </a:r>
            <a:r>
              <a:rPr lang="en-US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01A45A32-8130-EF93-2B56-F22EC241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612" y="1595438"/>
            <a:ext cx="4854952" cy="3192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A39F78-439F-9652-AD65-5C81E802C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5928" y="3728364"/>
            <a:ext cx="4546747" cy="10595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878E7C8-DEED-AE81-A326-43EEFED6FE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1627" y="2763761"/>
            <a:ext cx="4816075" cy="105953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3F436E-2510-975E-E621-F04BB2560E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5928" y="1657552"/>
            <a:ext cx="4910585" cy="1094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74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11430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Data Cleansing &amp; Pre-processing</a:t>
            </a:r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9B5CCC-EA38-4900-309D-1BBA4756B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7</a:t>
            </a:fld>
            <a:endParaRPr lang="id-ID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8DFF9B-571F-5E11-6B94-509F75D3CE84}"/>
              </a:ext>
            </a:extLst>
          </p:cNvPr>
          <p:cNvSpPr/>
          <p:nvPr/>
        </p:nvSpPr>
        <p:spPr>
          <a:xfrm>
            <a:off x="838200" y="5073444"/>
            <a:ext cx="10514012" cy="1282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Proses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membagi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dataset yang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kedalam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3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bentuk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yakni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Training, Data Testing dan Data Validation dengan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persentase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70%, 10%, 20%.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Terdapat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2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pendekatan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pemodelan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dikerjakan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yakni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dengan data aggregate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median_length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daily dan juga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tanpa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menggunakan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aggregate</a:t>
            </a:r>
            <a:endParaRPr lang="en-ID" sz="1200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CC5C96F-A0A0-ACBB-7275-2657A1658D06}"/>
              </a:ext>
            </a:extLst>
          </p:cNvPr>
          <p:cNvSpPr/>
          <p:nvPr/>
        </p:nvSpPr>
        <p:spPr>
          <a:xfrm>
            <a:off x="718104" y="2762055"/>
            <a:ext cx="1417725" cy="71807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latin typeface="Open Sans"/>
                <a:ea typeface="Open Sans"/>
                <a:cs typeface="Open Sans"/>
                <a:sym typeface="Open Sans"/>
              </a:rPr>
              <a:t>pivot on </a:t>
            </a:r>
            <a:r>
              <a:rPr lang="en-US" sz="1050" i="1" dirty="0" err="1">
                <a:latin typeface="Open Sans"/>
                <a:ea typeface="Open Sans"/>
                <a:cs typeface="Open Sans"/>
                <a:sym typeface="Open Sans"/>
              </a:rPr>
              <a:t>bussiest</a:t>
            </a:r>
            <a:r>
              <a:rPr lang="en-US" sz="1050" i="1" dirty="0">
                <a:latin typeface="Open Sans"/>
                <a:ea typeface="Open Sans"/>
                <a:cs typeface="Open Sans"/>
                <a:sym typeface="Open Sans"/>
              </a:rPr>
              <a:t> streets</a:t>
            </a:r>
            <a:endParaRPr lang="en-ID" sz="1050" dirty="0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2057CFE5-06AD-DED2-67CB-877D92208ECB}"/>
              </a:ext>
            </a:extLst>
          </p:cNvPr>
          <p:cNvSpPr/>
          <p:nvPr/>
        </p:nvSpPr>
        <p:spPr>
          <a:xfrm>
            <a:off x="700549" y="1754948"/>
            <a:ext cx="1453304" cy="725126"/>
          </a:xfrm>
          <a:prstGeom prst="parallelogram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latin typeface="Open Sans"/>
                <a:ea typeface="Open Sans"/>
                <a:cs typeface="Open Sans"/>
                <a:sym typeface="Open Sans"/>
              </a:rPr>
              <a:t>Aggregate_median_jams</a:t>
            </a:r>
            <a:endParaRPr lang="en-ID" sz="11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4F64D8C-0877-6D92-C972-C88D1C080D24}"/>
              </a:ext>
            </a:extLst>
          </p:cNvPr>
          <p:cNvSpPr/>
          <p:nvPr/>
        </p:nvSpPr>
        <p:spPr>
          <a:xfrm>
            <a:off x="2658318" y="1754948"/>
            <a:ext cx="1417725" cy="7180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Split on needed streets data</a:t>
            </a:r>
            <a:endParaRPr lang="en-ID" sz="10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41AFE5-18CD-6174-BD11-657692D745AA}"/>
              </a:ext>
            </a:extLst>
          </p:cNvPr>
          <p:cNvSpPr/>
          <p:nvPr/>
        </p:nvSpPr>
        <p:spPr>
          <a:xfrm>
            <a:off x="4514592" y="1754948"/>
            <a:ext cx="1417725" cy="718078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Convert timestamp into weekdays and hours on days</a:t>
            </a:r>
            <a:endParaRPr lang="en-ID" sz="10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A394B1-8452-9E79-10D7-9B3E53E4D7CB}"/>
              </a:ext>
            </a:extLst>
          </p:cNvPr>
          <p:cNvSpPr/>
          <p:nvPr/>
        </p:nvSpPr>
        <p:spPr>
          <a:xfrm>
            <a:off x="4511789" y="2784423"/>
            <a:ext cx="1417725" cy="718078"/>
          </a:xfrm>
          <a:prstGeom prst="rect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Get last 20% Dataset for Validation</a:t>
            </a:r>
            <a:endParaRPr lang="en-ID" sz="1050" dirty="0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C01DA425-8B5F-7748-EAD0-D5B841E38195}"/>
              </a:ext>
            </a:extLst>
          </p:cNvPr>
          <p:cNvSpPr/>
          <p:nvPr/>
        </p:nvSpPr>
        <p:spPr>
          <a:xfrm>
            <a:off x="4494493" y="3805009"/>
            <a:ext cx="1453304" cy="718078"/>
          </a:xfrm>
          <a:prstGeom prst="parallelogram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latin typeface="Open Sans"/>
                <a:ea typeface="Open Sans"/>
                <a:cs typeface="Open Sans"/>
                <a:sym typeface="Open Sans"/>
              </a:rPr>
              <a:t>Available Dataset for modeling</a:t>
            </a:r>
            <a:endParaRPr lang="en-ID" sz="11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652FEC-E6C4-2500-8AD8-3EA046ECF830}"/>
              </a:ext>
            </a:extLst>
          </p:cNvPr>
          <p:cNvSpPr/>
          <p:nvPr/>
        </p:nvSpPr>
        <p:spPr>
          <a:xfrm>
            <a:off x="6417427" y="2755705"/>
            <a:ext cx="1417725" cy="718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Aggregate </a:t>
            </a:r>
            <a:r>
              <a:rPr lang="en-US" sz="1050" dirty="0" err="1"/>
              <a:t>median_length</a:t>
            </a:r>
            <a:r>
              <a:rPr lang="en-US" sz="1050" dirty="0"/>
              <a:t> on hours on days</a:t>
            </a:r>
            <a:endParaRPr lang="en-ID" sz="105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9E85D00-258F-A1ED-5221-950E5EB88B0A}"/>
              </a:ext>
            </a:extLst>
          </p:cNvPr>
          <p:cNvSpPr/>
          <p:nvPr/>
        </p:nvSpPr>
        <p:spPr>
          <a:xfrm>
            <a:off x="8227141" y="2755705"/>
            <a:ext cx="1417725" cy="718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Test Split</a:t>
            </a:r>
            <a:endParaRPr lang="en-ID" sz="105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280C856-ED8C-5D44-506C-1A4A257FF5EB}"/>
              </a:ext>
            </a:extLst>
          </p:cNvPr>
          <p:cNvSpPr/>
          <p:nvPr/>
        </p:nvSpPr>
        <p:spPr>
          <a:xfrm>
            <a:off x="10036855" y="2755705"/>
            <a:ext cx="1417725" cy="71807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Modeling Daily</a:t>
            </a:r>
            <a:endParaRPr lang="en-ID" sz="10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4A59CE-07B2-8D1D-8916-3DBBD1E6E658}"/>
              </a:ext>
            </a:extLst>
          </p:cNvPr>
          <p:cNvSpPr/>
          <p:nvPr/>
        </p:nvSpPr>
        <p:spPr>
          <a:xfrm>
            <a:off x="8227141" y="1808200"/>
            <a:ext cx="1417725" cy="7180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 Test Split</a:t>
            </a:r>
            <a:endParaRPr lang="en-ID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6AD7F71-B546-9DC0-BB0F-BB8AA53259CB}"/>
              </a:ext>
            </a:extLst>
          </p:cNvPr>
          <p:cNvSpPr/>
          <p:nvPr/>
        </p:nvSpPr>
        <p:spPr>
          <a:xfrm>
            <a:off x="10036855" y="1808200"/>
            <a:ext cx="1417725" cy="71807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Modeling All</a:t>
            </a:r>
            <a:endParaRPr lang="en-ID" sz="1050" dirty="0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F42D168E-4934-CFD1-6DC8-15594699C955}"/>
              </a:ext>
            </a:extLst>
          </p:cNvPr>
          <p:cNvSpPr/>
          <p:nvPr/>
        </p:nvSpPr>
        <p:spPr>
          <a:xfrm>
            <a:off x="702189" y="3727046"/>
            <a:ext cx="1453304" cy="718078"/>
          </a:xfrm>
          <a:prstGeom prst="parallelogram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latin typeface="Open Sans"/>
                <a:ea typeface="Open Sans"/>
                <a:cs typeface="Open Sans"/>
                <a:sym typeface="Open Sans"/>
              </a:rPr>
              <a:t>Bussiest</a:t>
            </a:r>
            <a:r>
              <a:rPr lang="en-US" sz="1100" i="1" dirty="0">
                <a:latin typeface="Open Sans"/>
                <a:ea typeface="Open Sans"/>
                <a:cs typeface="Open Sans"/>
                <a:sym typeface="Open Sans"/>
              </a:rPr>
              <a:t> streets</a:t>
            </a:r>
            <a:endParaRPr lang="en-ID" sz="1100" dirty="0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7CD1503D-82A8-56DB-42C5-33F2ADC6F01A}"/>
              </a:ext>
            </a:extLst>
          </p:cNvPr>
          <p:cNvCxnSpPr>
            <a:cxnSpLocks/>
            <a:stCxn id="10" idx="2"/>
            <a:endCxn id="11" idx="1"/>
          </p:cNvCxnSpPr>
          <p:nvPr/>
        </p:nvCxnSpPr>
        <p:spPr>
          <a:xfrm flipV="1">
            <a:off x="2063212" y="2113987"/>
            <a:ext cx="595106" cy="35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E45072F-2FCE-9319-E38C-FE16AAEBD5D2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4076043" y="2113987"/>
            <a:ext cx="43854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281D7EBB-439E-4240-E0BC-DEBB518B5EE4}"/>
              </a:ext>
            </a:extLst>
          </p:cNvPr>
          <p:cNvCxnSpPr>
            <a:stCxn id="12" idx="2"/>
            <a:endCxn id="13" idx="0"/>
          </p:cNvCxnSpPr>
          <p:nvPr/>
        </p:nvCxnSpPr>
        <p:spPr>
          <a:xfrm rot="5400000">
            <a:off x="5066356" y="2627323"/>
            <a:ext cx="311397" cy="280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5AC2377-3594-DE2E-B629-B4F958E8A605}"/>
              </a:ext>
            </a:extLst>
          </p:cNvPr>
          <p:cNvCxnSpPr>
            <a:stCxn id="13" idx="2"/>
            <a:endCxn id="14" idx="0"/>
          </p:cNvCxnSpPr>
          <p:nvPr/>
        </p:nvCxnSpPr>
        <p:spPr>
          <a:xfrm>
            <a:off x="5220652" y="3502501"/>
            <a:ext cx="493" cy="3025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7C30CE0-1141-9A66-ED7B-89CE6D630B55}"/>
              </a:ext>
            </a:extLst>
          </p:cNvPr>
          <p:cNvCxnSpPr>
            <a:stCxn id="10" idx="4"/>
            <a:endCxn id="9" idx="0"/>
          </p:cNvCxnSpPr>
          <p:nvPr/>
        </p:nvCxnSpPr>
        <p:spPr>
          <a:xfrm flipH="1">
            <a:off x="1426967" y="2480074"/>
            <a:ext cx="234" cy="281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1857D2F-EDBD-D225-84D6-215D74086AB5}"/>
              </a:ext>
            </a:extLst>
          </p:cNvPr>
          <p:cNvCxnSpPr>
            <a:stCxn id="9" idx="2"/>
            <a:endCxn id="21" idx="0"/>
          </p:cNvCxnSpPr>
          <p:nvPr/>
        </p:nvCxnSpPr>
        <p:spPr>
          <a:xfrm>
            <a:off x="1426967" y="3480133"/>
            <a:ext cx="1874" cy="2469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6C3AA1BA-FCEA-525F-93C9-E7F7AA78F3AD}"/>
              </a:ext>
            </a:extLst>
          </p:cNvPr>
          <p:cNvCxnSpPr>
            <a:stCxn id="21" idx="2"/>
            <a:endCxn id="11" idx="2"/>
          </p:cNvCxnSpPr>
          <p:nvPr/>
        </p:nvCxnSpPr>
        <p:spPr>
          <a:xfrm flipV="1">
            <a:off x="2065733" y="2473026"/>
            <a:ext cx="1301448" cy="161305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2766E5F4-F30B-C59B-DF54-7D55329EA710}"/>
              </a:ext>
            </a:extLst>
          </p:cNvPr>
          <p:cNvCxnSpPr>
            <a:stCxn id="14" idx="2"/>
            <a:endCxn id="15" idx="1"/>
          </p:cNvCxnSpPr>
          <p:nvPr/>
        </p:nvCxnSpPr>
        <p:spPr>
          <a:xfrm flipV="1">
            <a:off x="5858037" y="3114744"/>
            <a:ext cx="559390" cy="104930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A5DC9D61-42F5-5049-5408-1E79836C85EE}"/>
              </a:ext>
            </a:extLst>
          </p:cNvPr>
          <p:cNvCxnSpPr>
            <a:stCxn id="14" idx="2"/>
            <a:endCxn id="19" idx="1"/>
          </p:cNvCxnSpPr>
          <p:nvPr/>
        </p:nvCxnSpPr>
        <p:spPr>
          <a:xfrm flipV="1">
            <a:off x="5858037" y="2167239"/>
            <a:ext cx="2369104" cy="1996809"/>
          </a:xfrm>
          <a:prstGeom prst="bentConnector3">
            <a:avLst>
              <a:gd name="adj1" fmla="val 12233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73044790-F18C-6032-1176-3551B7022CA0}"/>
              </a:ext>
            </a:extLst>
          </p:cNvPr>
          <p:cNvCxnSpPr>
            <a:stCxn id="15" idx="3"/>
            <a:endCxn id="17" idx="1"/>
          </p:cNvCxnSpPr>
          <p:nvPr/>
        </p:nvCxnSpPr>
        <p:spPr>
          <a:xfrm>
            <a:off x="7835152" y="3114744"/>
            <a:ext cx="391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B330AF5-B18A-93E9-024F-66D43E5973CE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9644866" y="2167239"/>
            <a:ext cx="391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499B626-6D75-9B9C-986B-FB0F9D95F7F1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9644866" y="3114744"/>
            <a:ext cx="39198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0282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Modeling (1)</a:t>
            </a:r>
            <a:endParaRPr dirty="0"/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ECEBD30-B7EF-64F8-7534-4ED77152A0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8</a:t>
            </a:fld>
            <a:endParaRPr lang="id-ID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BE5549-E823-51EA-5F10-DA8FF1340752}"/>
              </a:ext>
            </a:extLst>
          </p:cNvPr>
          <p:cNvSpPr/>
          <p:nvPr/>
        </p:nvSpPr>
        <p:spPr>
          <a:xfrm>
            <a:off x="838200" y="5073444"/>
            <a:ext cx="10514012" cy="128290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Metrics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evaluasi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yang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adalah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b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Mean Absolute Percentage Error 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untuk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mendapatkan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gambaran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persentase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akurasi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data prediksi dengan forecasting.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Modeling yang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digunakan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merupakan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ARIMA dengan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tipe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pendekatan</a:t>
            </a:r>
            <a:r>
              <a:rPr lang="en-US" sz="1200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preprocessing approach 2 dengan</a:t>
            </a:r>
            <a:r>
              <a:rPr lang="en-US" sz="1200" i="1" dirty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daily aggregation</a:t>
            </a:r>
            <a:endParaRPr lang="en-ID" sz="1200" i="1" dirty="0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A31732A6-A60D-E36D-CC2A-C70905F36B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487102"/>
              </p:ext>
            </p:extLst>
          </p:nvPr>
        </p:nvGraphicFramePr>
        <p:xfrm>
          <a:off x="838200" y="2093123"/>
          <a:ext cx="10514012" cy="20815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80085">
                  <a:extLst>
                    <a:ext uri="{9D8B030D-6E8A-4147-A177-3AD203B41FA5}">
                      <a16:colId xmlns:a16="http://schemas.microsoft.com/office/drawing/2014/main" val="931819100"/>
                    </a:ext>
                  </a:extLst>
                </a:gridCol>
                <a:gridCol w="2888974">
                  <a:extLst>
                    <a:ext uri="{9D8B030D-6E8A-4147-A177-3AD203B41FA5}">
                      <a16:colId xmlns:a16="http://schemas.microsoft.com/office/drawing/2014/main" val="1639618452"/>
                    </a:ext>
                  </a:extLst>
                </a:gridCol>
                <a:gridCol w="3008243">
                  <a:extLst>
                    <a:ext uri="{9D8B030D-6E8A-4147-A177-3AD203B41FA5}">
                      <a16:colId xmlns:a16="http://schemas.microsoft.com/office/drawing/2014/main" val="2351694937"/>
                    </a:ext>
                  </a:extLst>
                </a:gridCol>
                <a:gridCol w="2736710">
                  <a:extLst>
                    <a:ext uri="{9D8B030D-6E8A-4147-A177-3AD203B41FA5}">
                      <a16:colId xmlns:a16="http://schemas.microsoft.com/office/drawing/2014/main" val="234854516"/>
                    </a:ext>
                  </a:extLst>
                </a:gridCol>
              </a:tblGrid>
              <a:tr h="54921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Autoregressive Moving Average (ARMA)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Autoregressive Integrated Moving Average (ARIMA)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Seasonal ARIMA (SARIMA)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13804"/>
                  </a:ext>
                </a:extLst>
              </a:tr>
              <a:tr h="766167">
                <a:tc>
                  <a:txBody>
                    <a:bodyPr/>
                    <a:lstStyle/>
                    <a:p>
                      <a:r>
                        <a:rPr lang="en-US" dirty="0"/>
                        <a:t>Approach 1: No Daily Aggregation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113%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186%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101%</a:t>
                      </a:r>
                    </a:p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0168039"/>
                  </a:ext>
                </a:extLst>
              </a:tr>
              <a:tr h="766167">
                <a:tc>
                  <a:txBody>
                    <a:bodyPr/>
                    <a:lstStyle/>
                    <a:p>
                      <a:r>
                        <a:rPr lang="en-US" dirty="0"/>
                        <a:t>Approach 2: Daily Aggregation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54.8%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53.1%</a:t>
                      </a:r>
                      <a:endParaRPr lang="en-ID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54.7%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08757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95063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2800" b="1" dirty="0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Modeling (2)</a:t>
            </a:r>
            <a:endParaRPr dirty="0"/>
          </a:p>
        </p:txBody>
      </p:sp>
      <p:pic>
        <p:nvPicPr>
          <p:cNvPr id="2" name="Picture 4" descr="Masih Pandemi, Taman Kelurahan dan Alun-Alun Depok Belum Dibuka - MONITOR">
            <a:extLst>
              <a:ext uri="{FF2B5EF4-FFF2-40B4-BE49-F238E27FC236}">
                <a16:creationId xmlns:a16="http://schemas.microsoft.com/office/drawing/2014/main" id="{25530EBD-AD6B-DA0E-0235-50D6D59FD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724" t="50649" r="39842" b="44639"/>
          <a:stretch/>
        </p:blipFill>
        <p:spPr bwMode="auto">
          <a:xfrm>
            <a:off x="8481550" y="871147"/>
            <a:ext cx="3710449" cy="32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B7EAF20-BE66-85BC-F58D-224D348C94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 smtClean="0"/>
              <a:t>9</a:t>
            </a:fld>
            <a:endParaRPr lang="id-ID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C2733B0-8D72-A2EE-B9C6-EB95A5678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325522"/>
              </p:ext>
            </p:extLst>
          </p:nvPr>
        </p:nvGraphicFramePr>
        <p:xfrm>
          <a:off x="838200" y="1523998"/>
          <a:ext cx="10514012" cy="5038057"/>
        </p:xfrm>
        <a:graphic>
          <a:graphicData uri="http://schemas.openxmlformats.org/drawingml/2006/table">
            <a:tbl>
              <a:tblPr firstRow="1" bandRow="1">
                <a:tableStyleId>{287FA99B-012E-42E4-9351-3DCC9839A3BB}</a:tableStyleId>
              </a:tblPr>
              <a:tblGrid>
                <a:gridCol w="937591">
                  <a:extLst>
                    <a:ext uri="{9D8B030D-6E8A-4147-A177-3AD203B41FA5}">
                      <a16:colId xmlns:a16="http://schemas.microsoft.com/office/drawing/2014/main" val="1181557511"/>
                    </a:ext>
                  </a:extLst>
                </a:gridCol>
                <a:gridCol w="3180522">
                  <a:extLst>
                    <a:ext uri="{9D8B030D-6E8A-4147-A177-3AD203B41FA5}">
                      <a16:colId xmlns:a16="http://schemas.microsoft.com/office/drawing/2014/main" val="935904004"/>
                    </a:ext>
                  </a:extLst>
                </a:gridCol>
                <a:gridCol w="3326296">
                  <a:extLst>
                    <a:ext uri="{9D8B030D-6E8A-4147-A177-3AD203B41FA5}">
                      <a16:colId xmlns:a16="http://schemas.microsoft.com/office/drawing/2014/main" val="2975883537"/>
                    </a:ext>
                  </a:extLst>
                </a:gridCol>
                <a:gridCol w="3069603">
                  <a:extLst>
                    <a:ext uri="{9D8B030D-6E8A-4147-A177-3AD203B41FA5}">
                      <a16:colId xmlns:a16="http://schemas.microsoft.com/office/drawing/2014/main" val="2839122025"/>
                    </a:ext>
                  </a:extLst>
                </a:gridCol>
              </a:tblGrid>
              <a:tr h="91541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MAPE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Autoregressive Moving Average (ARMA)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Autoregressive Integrated Moving Average (ARIMA)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Seasonal ARIMA (SARIMA)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770252"/>
                  </a:ext>
                </a:extLst>
              </a:tr>
              <a:tr h="698433">
                <a:tc>
                  <a:txBody>
                    <a:bodyPr/>
                    <a:lstStyle/>
                    <a:p>
                      <a:r>
                        <a:rPr lang="en-US" dirty="0"/>
                        <a:t>Approach 1: No Daily Aggregation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54.8%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53.1%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54.7%</a:t>
                      </a:r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735616"/>
                  </a:ext>
                </a:extLst>
              </a:tr>
              <a:tr h="2964402">
                <a:tc>
                  <a:txBody>
                    <a:bodyPr/>
                    <a:lstStyle/>
                    <a:p>
                      <a:r>
                        <a:rPr lang="en-US" dirty="0"/>
                        <a:t>Sample Visualization</a:t>
                      </a:r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ID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3950607"/>
                  </a:ext>
                </a:extLst>
              </a:tr>
            </a:tbl>
          </a:graphicData>
        </a:graphic>
      </p:graphicFrame>
      <p:pic>
        <p:nvPicPr>
          <p:cNvPr id="3076" name="Picture 4">
            <a:extLst>
              <a:ext uri="{FF2B5EF4-FFF2-40B4-BE49-F238E27FC236}">
                <a16:creationId xmlns:a16="http://schemas.microsoft.com/office/drawing/2014/main" id="{800B711C-1984-830F-452A-3BD0B252B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79" y="3628288"/>
            <a:ext cx="3418924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D222B82-6100-F889-1F89-73BB21180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6979" y="4983429"/>
            <a:ext cx="3418924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AFD3B6B2-FCA1-A166-CB10-0B4F7714F8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197" y="3588439"/>
            <a:ext cx="3418925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2419AF87-93C7-8DB4-44F8-99DB644DF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874" y="5047501"/>
            <a:ext cx="3418925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1881F550-5C8D-A776-EDC8-205E2E7F2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704" y="3668137"/>
            <a:ext cx="3418925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DB66AB6-AF6F-C16A-AD71-BFE374307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81" y="5063144"/>
            <a:ext cx="3418925" cy="1459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20931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597</Words>
  <Application>Microsoft Office PowerPoint</Application>
  <PresentationFormat>Widescreen</PresentationFormat>
  <Paragraphs>131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Arial</vt:lpstr>
      <vt:lpstr>Helvetica Neue</vt:lpstr>
      <vt:lpstr>Aharoni</vt:lpstr>
      <vt:lpstr>Open Sans</vt:lpstr>
      <vt:lpstr>Office Theme</vt:lpstr>
      <vt:lpstr>Mini Project Data Science Report</vt:lpstr>
      <vt:lpstr>Contents</vt:lpstr>
      <vt:lpstr>Business Understanding</vt:lpstr>
      <vt:lpstr>Data Availability</vt:lpstr>
      <vt:lpstr>Jalan Pusat Kemacetan</vt:lpstr>
      <vt:lpstr>Alerts di Jalan Kota Depok</vt:lpstr>
      <vt:lpstr>Data Cleansing &amp; Pre-processing</vt:lpstr>
      <vt:lpstr>Modeling (1)</vt:lpstr>
      <vt:lpstr>Modeling (2)</vt:lpstr>
      <vt:lpstr>Hyperparameter Tuning</vt:lpstr>
      <vt:lpstr>Evaluation</vt:lpstr>
      <vt:lpstr>PowerPoint Presentation</vt:lpstr>
      <vt:lpstr>Lampiran</vt:lpstr>
      <vt:lpstr>&lt;title&gt;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Data Engineering Report</dc:title>
  <dc:creator>Louis Mayco Dillon Wijaya</dc:creator>
  <cp:lastModifiedBy>Louis Mayco Dillon Wijaya</cp:lastModifiedBy>
  <cp:revision>6</cp:revision>
  <dcterms:created xsi:type="dcterms:W3CDTF">2023-01-20T14:18:49Z</dcterms:created>
  <dcterms:modified xsi:type="dcterms:W3CDTF">2023-02-26T10:40:15Z</dcterms:modified>
</cp:coreProperties>
</file>